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65" r:id="rId2"/>
    <p:sldId id="366" r:id="rId3"/>
    <p:sldId id="367" r:id="rId4"/>
    <p:sldId id="368" r:id="rId5"/>
    <p:sldId id="369" r:id="rId6"/>
    <p:sldId id="3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0A40-9ECE-475D-B774-D414E854095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6FF43-D7EF-440C-A932-78D971EA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public domain: https://</a:t>
            </a:r>
            <a:r>
              <a:rPr lang="en-US" dirty="0" err="1"/>
              <a:t>www.rawpixel.com</a:t>
            </a:r>
            <a:r>
              <a:rPr lang="en-US" dirty="0"/>
              <a:t>/image/5912685/image-</a:t>
            </a:r>
            <a:r>
              <a:rPr lang="en-US" dirty="0" err="1"/>
              <a:t>christmas</a:t>
            </a:r>
            <a:r>
              <a:rPr lang="en-US" dirty="0"/>
              <a:t>-public-domain-celebration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53798-6666-D240-8BA9-440BCFD9E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3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www.etsy.com</a:t>
            </a:r>
            <a:r>
              <a:rPr lang="en-US" dirty="0"/>
              <a:t>/listing/777750452/</a:t>
            </a:r>
            <a:r>
              <a:rPr lang="en-US" dirty="0" err="1"/>
              <a:t>handmade-african-american-ethnic-nurse?gpla</a:t>
            </a:r>
            <a:r>
              <a:rPr lang="en-US" dirty="0"/>
              <a:t>=1&amp;gao=1&amp;&amp;</a:t>
            </a:r>
            <a:r>
              <a:rPr lang="en-US" dirty="0" err="1"/>
              <a:t>utm_source</a:t>
            </a:r>
            <a:r>
              <a:rPr lang="en-US" dirty="0"/>
              <a:t>=</a:t>
            </a:r>
            <a:r>
              <a:rPr lang="en-US" dirty="0" err="1"/>
              <a:t>google&amp;utm_medium</a:t>
            </a:r>
            <a:r>
              <a:rPr lang="en-US" dirty="0"/>
              <a:t>=</a:t>
            </a:r>
            <a:r>
              <a:rPr lang="en-US" dirty="0" err="1"/>
              <a:t>cpc&amp;utm_campaign</a:t>
            </a:r>
            <a:r>
              <a:rPr lang="en-US" dirty="0"/>
              <a:t>=shopping_us_c-home_and_living-home_decor-ornaments_and_accents-other&amp;utm_custom1=_k_EAIaIQobChMI6qrBkNev9wIVbXxvBB29sQIlEAQYByABEgJNuvD_BwE_k_&amp;utm_content=go_1843970815_73688737590_346398228133_pla-371215830637_c__777750452_12768591&amp;utm_custom2=1843970815&amp;gclid=EAIaIQobChMI6qrBkNev9wIVbXxvBB29sQIlEAQYByABEgJNuvD_B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53798-6666-D240-8BA9-440BCFD9E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2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/illustrations/gnome-coronavirus-bart-imp-5019546/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53798-6666-D240-8BA9-440BCFD9E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6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www.rawpixel.com</a:t>
            </a:r>
            <a:r>
              <a:rPr lang="en-US" dirty="0"/>
              <a:t>/image/5944136/free-public-domain-cc0-photo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53798-6666-D240-8BA9-440BCFD9E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3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www.alamy.com</a:t>
            </a:r>
            <a:r>
              <a:rPr lang="en-US" dirty="0"/>
              <a:t>/stock-photo/garden-gnome-</a:t>
            </a:r>
            <a:r>
              <a:rPr lang="en-US" dirty="0" err="1"/>
              <a:t>thailand.html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53798-6666-D240-8BA9-440BCFD9E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8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www.ebay.com</a:t>
            </a:r>
            <a:r>
              <a:rPr lang="en-US" dirty="0"/>
              <a:t>/</a:t>
            </a:r>
            <a:r>
              <a:rPr lang="en-US" dirty="0" err="1"/>
              <a:t>itm</a:t>
            </a:r>
            <a:r>
              <a:rPr lang="en-US" dirty="0"/>
              <a:t>/324448329365?chn=</a:t>
            </a:r>
            <a:r>
              <a:rPr lang="en-US" dirty="0" err="1"/>
              <a:t>ps&amp;var</a:t>
            </a:r>
            <a:r>
              <a:rPr lang="en-US" dirty="0"/>
              <a:t>=513517021542&amp;norover=1&amp;mkevt=1&amp;mkrid=711-117182-37290-0&amp;mkcid=2&amp;itemid=513517021542_324448329365&amp;targetid=1493511200585&amp;device=</a:t>
            </a:r>
            <a:r>
              <a:rPr lang="en-US" dirty="0" err="1"/>
              <a:t>c&amp;mktype</a:t>
            </a:r>
            <a:r>
              <a:rPr lang="en-US" dirty="0"/>
              <a:t>=</a:t>
            </a:r>
            <a:r>
              <a:rPr lang="en-US" dirty="0" err="1"/>
              <a:t>pla&amp;googleloc</a:t>
            </a:r>
            <a:r>
              <a:rPr lang="en-US" dirty="0"/>
              <a:t>=9001840&amp;poi=&amp;</a:t>
            </a:r>
            <a:r>
              <a:rPr lang="en-US" dirty="0" err="1"/>
              <a:t>campaignid</a:t>
            </a:r>
            <a:r>
              <a:rPr lang="en-US" dirty="0"/>
              <a:t>=16178122713&amp;mkgroupid=134484880018&amp;rlsatarget=pla-1493511200585&amp;abcId=9300819&amp;merchantid=6296724&amp;gclid=EAIaIQobChMIuuW32tiv9wIVTxPUAR3nGQoAEAQYAiABEgKTx_D_BwE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53798-6666-D240-8BA9-440BCFD9E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8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59BC8E-B91B-FD40-9E07-EF052B10B9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4520" y="3779328"/>
            <a:ext cx="3362960" cy="2289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35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3053"/>
            <a:ext cx="9144000" cy="295947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/>
              <a:t>DATE OF PRESENTATION  |  LOCATION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589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66550" r="50001" b="-1"/>
          <a:stretch/>
        </p:blipFill>
        <p:spPr>
          <a:xfrm>
            <a:off x="1" y="4561840"/>
            <a:ext cx="6095997" cy="2289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68894"/>
            <a:ext cx="4693921" cy="6558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24455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20" y="4868813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456184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75B1866-4049-5D4E-8075-278C4CCB3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8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92ACA-CBD9-8A46-BFB5-F7E172ED680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54896091-27C4-AF48-B3BF-669D0468D5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7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3137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D10FF2-BEEC-F843-A76B-CBB3A31FFE6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E7F1F347-F863-8C44-A790-C1D4BA91B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F5C91A-3B82-4246-9CA3-6102B9D654E3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054EE-EE92-F548-AA33-3FF426E4145F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48379-991A-3540-839C-ED0338E37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1970D8-BB90-6A48-A4D3-D75E94E715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Quote goes here click to edit master style lorem ipsum click to edit master style lorem ipsum here click to edit ipsum master style lorem ipsum”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CD3A402-071C-204A-B41C-D374D88D4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2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/>
              <a:t>Callout goes here click to edit text lorem ipsum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04F77-80AD-C147-A581-E23A283819D1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640299-D8EE-494F-B123-AE344ED8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7"/>
            <a:ext cx="5179324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30D69E-FFBA-5A4C-9173-0E8F1DC1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179324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D2EF5640-13FC-1141-9BA8-39D28501AD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ThreeData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0" y="457200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0" y="1889597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0" y="3328345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2" y="45720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2" y="1882590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2" y="333487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Unit, detail, or explanation of number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CD23F-D113-CD4A-A9DD-36EEBFA4F99B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AD3FE4-478F-6548-BAFD-0D7D2256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7"/>
            <a:ext cx="5179324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579B878-6035-964A-BB51-CFF0A965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179324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82A9D50F-DE27-FF46-9911-BE9B5CBB2F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Data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>
            <a:cxnSpLocks/>
          </p:cNvCxnSpPr>
          <p:nvPr userDrawn="1"/>
        </p:nvCxnSpPr>
        <p:spPr>
          <a:xfrm>
            <a:off x="4065495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>
            <a:cxnSpLocks/>
          </p:cNvCxnSpPr>
          <p:nvPr userDrawn="1"/>
        </p:nvCxnSpPr>
        <p:spPr>
          <a:xfrm>
            <a:off x="8130988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8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6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F365FE-8B13-B64B-AA3F-E912C6D1109B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BCC03D67-6277-B044-B7ED-20191C2ECE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4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9458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91628"/>
            <a:ext cx="5540375" cy="25510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479458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91628"/>
            <a:ext cx="5402981" cy="25510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321489-E406-3340-A322-304E2EC74AF9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C7F139E8-D489-164E-852B-8D38672F90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0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hree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828799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2719947"/>
            <a:ext cx="3563471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6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719947"/>
            <a:ext cx="3563468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4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4" y="2719947"/>
            <a:ext cx="3563469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31BE896-50CD-BE4D-92F1-F56C0F4F7224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42DACC2-42D6-9047-92FE-5A85CDF94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9A6A5E9-7A5D-5946-BC98-F18EACA9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F9F3D9EB-67DF-8E4E-AE5C-8ACD2C637E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3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6"/>
            <a:ext cx="11277600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4AA6138-0EC2-4D44-B2DC-8836D7F610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8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576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AEDBD-1E90-784B-A9A2-61AF713B1B71}"/>
              </a:ext>
            </a:extLst>
          </p:cNvPr>
          <p:cNvSpPr/>
          <p:nvPr userDrawn="1"/>
        </p:nvSpPr>
        <p:spPr>
          <a:xfrm>
            <a:off x="0" y="914400"/>
            <a:ext cx="10210800" cy="3657600"/>
          </a:xfrm>
          <a:prstGeom prst="rect">
            <a:avLst/>
          </a:prstGeom>
          <a:solidFill>
            <a:srgbClr val="000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C8191C-45F1-874F-B495-DB8283A1AA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808444"/>
            <a:ext cx="8943654" cy="2194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/>
              <a:t>Answer goes here lorem ipsum dolore set un </a:t>
            </a:r>
            <a:r>
              <a:rPr lang="en-US" sz="4000" err="1"/>
              <a:t>dumond</a:t>
            </a:r>
            <a:r>
              <a:rPr lang="en-US" sz="400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EA2483-A0AF-3148-BB61-7DF34A6114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39839"/>
            <a:ext cx="5791200" cy="406082"/>
          </a:xfrm>
        </p:spPr>
        <p:txBody>
          <a:bodyPr>
            <a:normAutofit/>
          </a:bodyPr>
          <a:lstStyle>
            <a:lvl1pPr marL="0" indent="0">
              <a:buNone/>
              <a:defRPr sz="20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QUESTION GOES HERE?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38B4ABF-7C37-754E-A0F2-5BFAEFA2F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9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018B7-3938-7840-A240-DDB086541D4B}"/>
              </a:ext>
            </a:extLst>
          </p:cNvPr>
          <p:cNvSpPr/>
          <p:nvPr userDrawn="1"/>
        </p:nvSpPr>
        <p:spPr>
          <a:xfrm>
            <a:off x="457200" y="683632"/>
            <a:ext cx="11734800" cy="4114800"/>
          </a:xfrm>
          <a:prstGeom prst="rect">
            <a:avLst/>
          </a:prstGeom>
          <a:gradFill>
            <a:gsLst>
              <a:gs pos="0">
                <a:srgbClr val="010000">
                  <a:alpha val="15000"/>
                </a:srgbClr>
              </a:gs>
              <a:gs pos="100000">
                <a:srgbClr val="010000">
                  <a:alpha val="4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EB0201-4173-1249-B311-36DB2CAC1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683632"/>
            <a:ext cx="3432175" cy="4114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AF0E449-3B84-7043-82B2-5E884E6DE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004" y="1191415"/>
            <a:ext cx="7019795" cy="11361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Name of person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CBCE1A-DFA0-2342-8417-07A5D0E99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5" y="2705100"/>
            <a:ext cx="7019925" cy="16922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Title or details about person lorem ipsum dolore set </a:t>
            </a:r>
            <a:r>
              <a:rPr lang="en-US" sz="2400" b="0" i="0" err="1">
                <a:latin typeface="Arial" panose="020B0604020202020204" pitchFamily="34" charset="0"/>
                <a:cs typeface="Arial" panose="020B0604020202020204" pitchFamily="34" charset="0"/>
              </a:rPr>
              <a:t>amon</a:t>
            </a:r>
            <a:r>
              <a:rPr 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err="1">
                <a:latin typeface="Arial" panose="020B0604020202020204" pitchFamily="34" charset="0"/>
                <a:cs typeface="Arial" panose="020B0604020202020204" pitchFamily="34" charset="0"/>
              </a:rPr>
              <a:t>tretus</a:t>
            </a:r>
            <a:r>
              <a:rPr 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28EE156-A770-6D40-8E7D-1DE939AE9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9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White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3FDE61-1A20-C741-B0A6-17188F980614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730843A-0886-E149-A10B-B5824989F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2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E0BF71E-F424-B741-904E-9FC2679962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5229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9824"/>
            <a:ext cx="5540375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375229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9824"/>
            <a:ext cx="5402981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374068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FB25F9-8E93-6D43-B0F6-9892F2537D30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28CA9ECC-B01E-D340-B6CC-D28EEE32C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ist+Medium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51394"/>
            <a:ext cx="4504763" cy="14293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4318" y="457201"/>
            <a:ext cx="5940865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882588"/>
            <a:ext cx="4504763" cy="3112924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112EFE-3C76-4C48-8D3A-817121E082B6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0D0635F7-0655-494B-A69D-409AE8ADD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50" y="-1"/>
            <a:ext cx="2736850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529" t="69899"/>
          <a:stretch/>
        </p:blipFill>
        <p:spPr>
          <a:xfrm>
            <a:off x="9455150" y="4797467"/>
            <a:ext cx="2736850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838080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3936819" cy="31897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0" cy="479746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28"/>
            <a:ext cx="3936819" cy="31897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5A9663-203F-3248-A289-4ECD0CB132A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99CC00C-241F-A143-92EF-B68687AAE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1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1" y="4791116"/>
            <a:ext cx="4565649" cy="2060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EB1B56-AD79-DB48-89BC-F72399EECC80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7BEFFE-C644-3344-905E-91D79A56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2E744A-973D-7D40-8E7C-6799DEC038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8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+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1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1" y="4114800"/>
            <a:ext cx="4565649" cy="273684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0"/>
            <a:ext cx="4572001" cy="411480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4" y="4347274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40" y="4414509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B52D8BA-E5C8-3D4C-B4C6-138D332FC838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E185D2-C841-1C4F-B519-C46BDD8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C38625-EA89-794E-9E02-46C9910A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C3C04430-2165-CB48-95B2-61FDA4532F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6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Ic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478" t="-91" r="2" b="-1"/>
          <a:stretch/>
        </p:blipFill>
        <p:spPr>
          <a:xfrm>
            <a:off x="7615825" y="0"/>
            <a:ext cx="4569825" cy="685164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7" y="700439"/>
            <a:ext cx="18288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94DDBB-6B7F-7E49-85EF-84F027B91D4E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A607BF-01B2-BE44-B3D5-70558646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706065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1A555E-16BA-E647-8D0B-7E303DA3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6706065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1BAC37DB-8F44-8D48-BB82-DC8D3A23D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1" y="5022848"/>
            <a:ext cx="6095997" cy="18288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B7B29218-91B9-B247-AC1A-44AB2FF16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6"/>
            <a:ext cx="10896600" cy="885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3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B1A1-242A-D43E-3DEF-7ECC22B4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41" y="437321"/>
            <a:ext cx="8380803" cy="827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kern="120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GNOME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E894D-3306-757B-2210-FCE8F32E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41" y="1264820"/>
            <a:ext cx="6307898" cy="33265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/>
              <a:t>Learner centered educational planning:</a:t>
            </a:r>
          </a:p>
          <a:p>
            <a:pPr marL="457200"/>
            <a:r>
              <a:rPr lang="en-US" sz="2800" dirty="0"/>
              <a:t>GOALS</a:t>
            </a:r>
          </a:p>
          <a:p>
            <a:pPr marL="457200"/>
            <a:r>
              <a:rPr lang="en-US" sz="2800" dirty="0"/>
              <a:t>NEEDS ASSESSMENT</a:t>
            </a:r>
          </a:p>
          <a:p>
            <a:pPr marL="457200"/>
            <a:r>
              <a:rPr lang="en-US" sz="2800" dirty="0"/>
              <a:t>OBJECTIVES</a:t>
            </a:r>
          </a:p>
          <a:p>
            <a:pPr marL="457200"/>
            <a:r>
              <a:rPr lang="en-US" sz="2800" dirty="0"/>
              <a:t>METHODS</a:t>
            </a:r>
          </a:p>
          <a:p>
            <a:pPr marL="457200"/>
            <a:r>
              <a:rPr lang="en-US" sz="2800" dirty="0"/>
              <a:t>EVALUATION </a:t>
            </a:r>
          </a:p>
          <a:p>
            <a:pPr marL="457200"/>
            <a:endParaRPr lang="en-US" dirty="0"/>
          </a:p>
        </p:txBody>
      </p:sp>
      <p:pic>
        <p:nvPicPr>
          <p:cNvPr id="11" name="Picture Placeholder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809C91-8179-2F4D-9FD6-661CDE0498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9157" r="2" b="12771"/>
          <a:stretch/>
        </p:blipFill>
        <p:spPr>
          <a:xfrm>
            <a:off x="9448800" y="1"/>
            <a:ext cx="2743200" cy="4797468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F1B38-2AED-D772-C44E-F93FBCDC2114}"/>
              </a:ext>
            </a:extLst>
          </p:cNvPr>
          <p:cNvSpPr txBox="1"/>
          <p:nvPr/>
        </p:nvSpPr>
        <p:spPr>
          <a:xfrm>
            <a:off x="470589" y="5003699"/>
            <a:ext cx="8380803" cy="8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F9F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Roberts, K.B. (1996). Educational Principles of Community-based Education.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Pediatrics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December 1996; 98 (6): 1259–1263. 10.1542/peds.98.6.1259; https://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publications.aap.org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/pediatrics/article-abstract/98/6/1259/61355/Educational-Principles-of-Community-based</a:t>
            </a:r>
          </a:p>
        </p:txBody>
      </p:sp>
    </p:spTree>
    <p:extLst>
      <p:ext uri="{BB962C8B-B14F-4D97-AF65-F5344CB8AC3E}">
        <p14:creationId xmlns:p14="http://schemas.microsoft.com/office/powerpoint/2010/main" val="184610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DC322C3-9929-BE20-9EA5-C6579C1D5E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4" b="10087"/>
          <a:stretch/>
        </p:blipFill>
        <p:spPr>
          <a:xfrm>
            <a:off x="457200" y="683632"/>
            <a:ext cx="3432175" cy="411480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4D0418-52A1-567E-81DA-0B35AECF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004" y="1191415"/>
            <a:ext cx="7019795" cy="1136134"/>
          </a:xfrm>
        </p:spPr>
        <p:txBody>
          <a:bodyPr anchor="b">
            <a:normAutofit/>
          </a:bodyPr>
          <a:lstStyle/>
          <a:p>
            <a:r>
              <a:rPr lang="en-US" sz="3700"/>
              <a:t>GNOME</a:t>
            </a:r>
            <a:br>
              <a:rPr lang="en-US" sz="3700"/>
            </a:br>
            <a:r>
              <a:rPr lang="en-US" sz="3700"/>
              <a:t>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1AEDF-DB0E-C329-90E3-53807CD76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75" y="2705100"/>
            <a:ext cx="7019925" cy="1692275"/>
          </a:xfrm>
        </p:spPr>
        <p:txBody>
          <a:bodyPr>
            <a:normAutofit/>
          </a:bodyPr>
          <a:lstStyle/>
          <a:p>
            <a:r>
              <a:rPr lang="en-US" sz="2400" dirty="0"/>
              <a:t>Set up mutually agreed upon 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Broad, aspirational </a:t>
            </a:r>
          </a:p>
          <a:p>
            <a:pPr marL="1028666" lvl="1" indent="-342900"/>
            <a:r>
              <a:rPr lang="en-US" sz="2000" dirty="0">
                <a:solidFill>
                  <a:schemeClr val="bg1"/>
                </a:solidFill>
              </a:rPr>
              <a:t>Preceptor</a:t>
            </a:r>
          </a:p>
          <a:p>
            <a:pPr marL="1028666" lvl="1" indent="-342900"/>
            <a:r>
              <a:rPr lang="en-US" sz="2000" dirty="0">
                <a:solidFill>
                  <a:schemeClr val="bg1"/>
                </a:solidFill>
              </a:rPr>
              <a:t>Student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117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1895CA-B620-F5C3-10A7-4ADAE370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95" y="683631"/>
            <a:ext cx="2405581" cy="4603985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9551A9-E8EE-E465-9CF4-0C3076B3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004" y="1191415"/>
            <a:ext cx="7019795" cy="1136134"/>
          </a:xfrm>
        </p:spPr>
        <p:txBody>
          <a:bodyPr anchor="b">
            <a:normAutofit/>
          </a:bodyPr>
          <a:lstStyle/>
          <a:p>
            <a:r>
              <a:rPr lang="en-US" sz="3700"/>
              <a:t>GNOME </a:t>
            </a:r>
            <a:br>
              <a:rPr lang="en-US" sz="3700"/>
            </a:br>
            <a:r>
              <a:rPr lang="en-US" sz="3700"/>
              <a:t>Needs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0882-2F10-08D1-A2BF-0BFE8792D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75" y="2705100"/>
            <a:ext cx="7019925" cy="1692275"/>
          </a:xfrm>
        </p:spPr>
        <p:txBody>
          <a:bodyPr>
            <a:normAutofit/>
          </a:bodyPr>
          <a:lstStyle/>
          <a:p>
            <a:r>
              <a:rPr lang="en-US" sz="1700"/>
              <a:t>Determine needs or competency gaps: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What you see, hear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What the student identifies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Remember to assess:</a:t>
            </a:r>
          </a:p>
          <a:p>
            <a:pPr lvl="2"/>
            <a:r>
              <a:rPr lang="en-US" sz="1700">
                <a:solidFill>
                  <a:schemeClr val="bg1"/>
                </a:solidFill>
              </a:rPr>
              <a:t>NP educational developmental level, past experiences </a:t>
            </a:r>
          </a:p>
        </p:txBody>
      </p:sp>
    </p:spTree>
    <p:extLst>
      <p:ext uri="{BB962C8B-B14F-4D97-AF65-F5344CB8AC3E}">
        <p14:creationId xmlns:p14="http://schemas.microsoft.com/office/powerpoint/2010/main" val="65562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ree, outdoor, colorful, toy&#10;&#10;Description automatically generated">
            <a:extLst>
              <a:ext uri="{FF2B5EF4-FFF2-40B4-BE49-F238E27FC236}">
                <a16:creationId xmlns:a16="http://schemas.microsoft.com/office/drawing/2014/main" id="{7E8A8BD5-F326-527C-4C08-02E7C777A3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667" r="16667"/>
          <a:stretch>
            <a:fillRect/>
          </a:stretch>
        </p:blipFill>
        <p:spPr>
          <a:xfrm>
            <a:off x="8279181" y="1565753"/>
            <a:ext cx="3205030" cy="320503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8BA9-BB31-9551-4846-12A6C55B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565753"/>
            <a:ext cx="6706065" cy="41085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Student objectives:</a:t>
            </a:r>
          </a:p>
          <a:p>
            <a:pPr lvl="1"/>
            <a:r>
              <a:rPr lang="en-US" sz="3200" dirty="0"/>
              <a:t>Linked to goals</a:t>
            </a:r>
          </a:p>
          <a:p>
            <a:pPr lvl="1"/>
            <a:r>
              <a:rPr lang="en-US" sz="3200" dirty="0"/>
              <a:t>Measurable </a:t>
            </a:r>
          </a:p>
          <a:p>
            <a:pPr lvl="1"/>
            <a:r>
              <a:rPr lang="en-US" sz="3200" dirty="0"/>
              <a:t>Realistic for:</a:t>
            </a:r>
          </a:p>
          <a:p>
            <a:pPr lvl="2"/>
            <a:r>
              <a:rPr lang="en-US" sz="3200" dirty="0"/>
              <a:t>the setting and population</a:t>
            </a:r>
          </a:p>
          <a:p>
            <a:pPr lvl="2"/>
            <a:r>
              <a:rPr lang="en-US" sz="3200" dirty="0"/>
              <a:t>Where the student is in their development </a:t>
            </a:r>
          </a:p>
          <a:p>
            <a:r>
              <a:rPr lang="en-US" sz="3200" dirty="0"/>
              <a:t>Review periodically to determine if need to be revised or updated based on progress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E8587F-1590-9186-D472-107DDB6E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6706065" cy="1065103"/>
          </a:xfrm>
        </p:spPr>
        <p:txBody>
          <a:bodyPr/>
          <a:lstStyle/>
          <a:p>
            <a:r>
              <a:rPr lang="en-US" dirty="0"/>
              <a:t>GNOME </a:t>
            </a:r>
            <a:br>
              <a:rPr lang="en-US" dirty="0"/>
            </a:br>
            <a:r>
              <a:rPr lang="en-US" dirty="0"/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426035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tatue of a baby&#10;&#10;Description automatically generated with medium confidence">
            <a:extLst>
              <a:ext uri="{FF2B5EF4-FFF2-40B4-BE49-F238E27FC236}">
                <a16:creationId xmlns:a16="http://schemas.microsoft.com/office/drawing/2014/main" id="{DAFA201B-7B9E-40FD-0254-329E8D5CE1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2053" r="1" b="13317"/>
          <a:stretch/>
        </p:blipFill>
        <p:spPr>
          <a:xfrm>
            <a:off x="457200" y="683632"/>
            <a:ext cx="3432175" cy="411480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9C720F-2802-3BE6-56D8-A6456ACD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004" y="1191415"/>
            <a:ext cx="7019795" cy="1136134"/>
          </a:xfrm>
        </p:spPr>
        <p:txBody>
          <a:bodyPr anchor="b">
            <a:normAutofit/>
          </a:bodyPr>
          <a:lstStyle/>
          <a:p>
            <a:r>
              <a:rPr lang="en-US" sz="3700"/>
              <a:t>GNOME</a:t>
            </a:r>
            <a:br>
              <a:rPr lang="en-US" sz="3700"/>
            </a:br>
            <a:r>
              <a:rPr lang="en-US" sz="3700"/>
              <a:t>Methods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594BC6F-FDA0-EAF6-3F5A-C46A44EA7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5092" y="2414697"/>
            <a:ext cx="7019925" cy="2383735"/>
          </a:xfrm>
        </p:spPr>
        <p:txBody>
          <a:bodyPr>
            <a:normAutofit/>
          </a:bodyPr>
          <a:lstStyle/>
          <a:p>
            <a:r>
              <a:rPr lang="en-US" dirty="0"/>
              <a:t>Need to meet the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Observation with progression to more independence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Simple to complex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Quality then quantity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E6E6-0651-9EE0-8230-221CFDD4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552231"/>
            <a:ext cx="6489011" cy="37535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Were objectives met</a:t>
            </a:r>
          </a:p>
          <a:p>
            <a:r>
              <a:rPr lang="en-US" sz="2400" dirty="0"/>
              <a:t>Should be based on developmental level of student </a:t>
            </a:r>
          </a:p>
          <a:p>
            <a:r>
              <a:rPr lang="en-US" sz="2400" dirty="0"/>
              <a:t>Structured from school </a:t>
            </a:r>
          </a:p>
          <a:p>
            <a:pPr lvl="1"/>
            <a:r>
              <a:rPr lang="en-US" sz="2400" dirty="0"/>
              <a:t>Mid semester and end of semester</a:t>
            </a:r>
          </a:p>
          <a:p>
            <a:r>
              <a:rPr lang="en-US" sz="2400" dirty="0"/>
              <a:t>Your practice’s system for evaluation </a:t>
            </a:r>
          </a:p>
          <a:p>
            <a:r>
              <a:rPr lang="en-US" sz="2400" dirty="0"/>
              <a:t>Obtain feedback from any colleagues who have worked with the student </a:t>
            </a:r>
          </a:p>
        </p:txBody>
      </p:sp>
      <p:pic>
        <p:nvPicPr>
          <p:cNvPr id="6" name="Picture Placeholder 5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CDD69ADA-E13C-218D-1554-7DE27E2A20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1238" r="3944"/>
          <a:stretch/>
        </p:blipFill>
        <p:spPr>
          <a:xfrm>
            <a:off x="7670801" y="-1"/>
            <a:ext cx="4572001" cy="479746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52C1AB-ED58-50C1-64C6-A11B205C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</p:spPr>
        <p:txBody>
          <a:bodyPr anchor="t">
            <a:normAutofit/>
          </a:bodyPr>
          <a:lstStyle/>
          <a:p>
            <a:r>
              <a:rPr lang="en-US" sz="2500" dirty="0"/>
              <a:t>GNOME</a:t>
            </a:r>
            <a:br>
              <a:rPr lang="en-US" sz="2500" dirty="0"/>
            </a:br>
            <a:r>
              <a:rPr lang="en-US" sz="2500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1293106147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Chan+THChanSOM" id="{DA162DFE-F85B-6F46-9752-72E1684FCD57}" vid="{AFEE0D75-44E9-2B45-9558-CAEE98C910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433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Black</vt:lpstr>
      <vt:lpstr>Calibri</vt:lpstr>
      <vt:lpstr>Georgia</vt:lpstr>
      <vt:lpstr>2_Standard</vt:lpstr>
      <vt:lpstr>GNOME</vt:lpstr>
      <vt:lpstr>GNOME GOALS</vt:lpstr>
      <vt:lpstr>GNOME  Needs Assessment </vt:lpstr>
      <vt:lpstr>GNOME  Objectives </vt:lpstr>
      <vt:lpstr>GNOME Methods</vt:lpstr>
      <vt:lpstr>GNOME Evaluation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GNOME</dc:title>
  <dc:creator>Day, Philip G</dc:creator>
  <cp:lastModifiedBy>Day, Philip G</cp:lastModifiedBy>
  <cp:revision>1</cp:revision>
  <dcterms:created xsi:type="dcterms:W3CDTF">2024-02-09T14:56:57Z</dcterms:created>
  <dcterms:modified xsi:type="dcterms:W3CDTF">2024-02-09T14:58:18Z</dcterms:modified>
</cp:coreProperties>
</file>